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bin" panose="020B0604020202020204" charset="0"/>
      <p:regular r:id="rId11"/>
    </p:embeddedFont>
    <p:embeddedFont>
      <p:font typeface="Unbounde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D6DE"/>
    <a:srgbClr val="1128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239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56856" y="1003599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5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Multi-factor Authentication System</a:t>
            </a:r>
            <a:endParaRPr lang="en-US" sz="5400" dirty="0"/>
          </a:p>
        </p:txBody>
      </p:sp>
      <p:sp>
        <p:nvSpPr>
          <p:cNvPr id="7" name="Text 3"/>
          <p:cNvSpPr/>
          <p:nvPr/>
        </p:nvSpPr>
        <p:spPr>
          <a:xfrm>
            <a:off x="11219510" y="5261566"/>
            <a:ext cx="2642473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40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Group 8 :</a:t>
            </a:r>
          </a:p>
          <a:p>
            <a:pPr marL="0" indent="0" algn="l">
              <a:lnSpc>
                <a:spcPts val="3250"/>
              </a:lnSpc>
              <a:buNone/>
            </a:pPr>
            <a:r>
              <a:rPr lang="en-US" sz="2400" b="1" dirty="0" err="1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Shreoshi</a:t>
            </a:r>
            <a:r>
              <a:rPr lang="en-US" sz="240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 </a:t>
            </a:r>
            <a:r>
              <a:rPr lang="en-US" sz="2400" b="1" dirty="0" err="1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Saharoy</a:t>
            </a:r>
            <a:endParaRPr lang="en-US" sz="2400" b="1" dirty="0">
              <a:solidFill>
                <a:srgbClr val="CAD6DE"/>
              </a:solidFill>
              <a:latin typeface="Cabin Bold" pitchFamily="34" charset="0"/>
              <a:ea typeface="Cabin Bold" pitchFamily="34" charset="-122"/>
              <a:cs typeface="Cabin Bold" pitchFamily="34" charset="-120"/>
            </a:endParaRPr>
          </a:p>
          <a:p>
            <a:pPr marL="0" indent="0" algn="l">
              <a:lnSpc>
                <a:spcPts val="3250"/>
              </a:lnSpc>
              <a:buNone/>
            </a:pPr>
            <a:r>
              <a:rPr lang="en-US" sz="2400" b="1" dirty="0" err="1">
                <a:solidFill>
                  <a:srgbClr val="CAD6DE"/>
                </a:solidFill>
                <a:latin typeface="Cabin Bold" pitchFamily="34" charset="0"/>
                <a:ea typeface="Cabin Bold" pitchFamily="34" charset="-122"/>
              </a:rPr>
              <a:t>Gorthi</a:t>
            </a:r>
            <a:r>
              <a:rPr lang="en-US" sz="240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</a:rPr>
              <a:t> Lakshmi Sahitya</a:t>
            </a:r>
          </a:p>
          <a:p>
            <a:pPr marL="0" indent="0" algn="l">
              <a:lnSpc>
                <a:spcPts val="3250"/>
              </a:lnSpc>
              <a:buNone/>
            </a:pPr>
            <a:r>
              <a:rPr lang="en-US" sz="240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</a:rPr>
              <a:t>Anupama B S</a:t>
            </a:r>
          </a:p>
          <a:p>
            <a:pPr marL="0" indent="0" algn="l">
              <a:lnSpc>
                <a:spcPts val="3250"/>
              </a:lnSpc>
              <a:buNone/>
            </a:pPr>
            <a:r>
              <a:rPr lang="en-US" sz="2400" b="1" dirty="0" err="1">
                <a:solidFill>
                  <a:srgbClr val="CAD6DE"/>
                </a:solidFill>
                <a:latin typeface="Cabin Bold" pitchFamily="34" charset="0"/>
                <a:ea typeface="Cabin Bold" pitchFamily="34" charset="-122"/>
              </a:rPr>
              <a:t>Garapati</a:t>
            </a:r>
            <a:r>
              <a:rPr lang="en-US" sz="240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</a:rPr>
              <a:t> Saranya</a:t>
            </a:r>
            <a:endParaRPr lang="en-US" sz="2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3CC7D1-8576-72D3-409D-05F81DFA6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4D20EE6-A57A-5C5A-8992-0F86855F087D}"/>
              </a:ext>
            </a:extLst>
          </p:cNvPr>
          <p:cNvSpPr/>
          <p:nvPr/>
        </p:nvSpPr>
        <p:spPr>
          <a:xfrm>
            <a:off x="12846205" y="7738946"/>
            <a:ext cx="1651397" cy="41886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86292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Introduction</a:t>
            </a:r>
            <a:endParaRPr lang="en-US" sz="4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8A352B-9EE0-0244-3161-1AEBC99D62A5}"/>
              </a:ext>
            </a:extLst>
          </p:cNvPr>
          <p:cNvSpPr txBox="1"/>
          <p:nvPr/>
        </p:nvSpPr>
        <p:spPr>
          <a:xfrm>
            <a:off x="719484" y="4682738"/>
            <a:ext cx="134314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0" i="0" u="none" strike="noStrike" baseline="0" dirty="0">
                <a:solidFill>
                  <a:srgbClr val="CAD6DE"/>
                </a:solidFill>
                <a:latin typeface="Cabin" panose="020B0604020202020204" charset="0"/>
              </a:rPr>
              <a:t>In an era where digital threats are increasingly sophisticated, traditional password-based authentication is no longer</a:t>
            </a:r>
          </a:p>
          <a:p>
            <a:pPr algn="l"/>
            <a:r>
              <a:rPr lang="en-US" sz="2000" b="0" i="0" u="none" strike="noStrike" baseline="0" dirty="0">
                <a:solidFill>
                  <a:srgbClr val="CAD6DE"/>
                </a:solidFill>
                <a:latin typeface="Cabin" panose="020B0604020202020204" charset="0"/>
              </a:rPr>
              <a:t>sufficient to safeguard user data.</a:t>
            </a:r>
          </a:p>
          <a:p>
            <a:pPr algn="l"/>
            <a:endParaRPr lang="en-US" sz="2000" b="0" i="0" u="none" strike="noStrike" baseline="0" dirty="0">
              <a:solidFill>
                <a:srgbClr val="CAD6DE"/>
              </a:solidFill>
              <a:latin typeface="Cabin" panose="020B0604020202020204" charset="0"/>
            </a:endParaRPr>
          </a:p>
          <a:p>
            <a:pPr algn="l"/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Multi-Factor Authentication System is a secure web-based application enhancing login protection with hashed Passwords and One-Time verification codes via email or SMS.</a:t>
            </a:r>
          </a:p>
          <a:p>
            <a:pPr algn="l"/>
            <a:endParaRPr lang="en-US" sz="2000" dirty="0">
              <a:solidFill>
                <a:srgbClr val="CAD6DE"/>
              </a:solidFill>
              <a:latin typeface="Cabin" pitchFamily="34" charset="0"/>
            </a:endParaRPr>
          </a:p>
          <a:p>
            <a:pPr algn="l"/>
            <a:r>
              <a:rPr lang="en-US" sz="2000" b="0" i="0" u="none" strike="noStrike" baseline="0" dirty="0">
                <a:solidFill>
                  <a:srgbClr val="CAD6DE"/>
                </a:solidFill>
                <a:latin typeface="Cabin" panose="020B0604020202020204" charset="0"/>
              </a:rPr>
              <a:t>This project highlights the real-world application of cryptography, and best authentication practices, providing a secure</a:t>
            </a:r>
          </a:p>
          <a:p>
            <a:pPr algn="l"/>
            <a:r>
              <a:rPr lang="en-US" sz="2000" b="0" i="0" u="none" strike="noStrike" baseline="0" dirty="0">
                <a:solidFill>
                  <a:srgbClr val="CAD6DE"/>
                </a:solidFill>
                <a:latin typeface="Cabin" panose="020B0604020202020204" charset="0"/>
              </a:rPr>
              <a:t>and seamless login experience for end users.</a:t>
            </a:r>
            <a:endParaRPr lang="en-US" sz="2400" dirty="0">
              <a:solidFill>
                <a:srgbClr val="CAD6DE"/>
              </a:solidFill>
              <a:latin typeface="Cabin" panose="020B0604020202020204" charset="0"/>
            </a:endParaRPr>
          </a:p>
          <a:p>
            <a:endParaRPr lang="en-IN" sz="20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3ED3EC-84BB-58D2-8514-65EDE8018467}"/>
              </a:ext>
            </a:extLst>
          </p:cNvPr>
          <p:cNvSpPr/>
          <p:nvPr/>
        </p:nvSpPr>
        <p:spPr>
          <a:xfrm>
            <a:off x="12790449" y="7605132"/>
            <a:ext cx="1761892" cy="524107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769453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Tools and Technologies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Backend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Python with Django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PBKDF2 password hashing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AES  with 256-bit key in CBC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5357813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57813" y="436149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HTML5 and CSS3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5357813" y="482822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JavaScript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5357813" y="529494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Bootstrap v5.3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87790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Services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7901" y="436149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SMTP for email delivery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9877901" y="482822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Twilio API for SMS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9877901" y="529494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SQLite database</a:t>
            </a:r>
            <a:endParaRPr lang="en-US" sz="18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247C4B-E6DA-05DA-B7F2-CB85CF130B24}"/>
              </a:ext>
            </a:extLst>
          </p:cNvPr>
          <p:cNvSpPr/>
          <p:nvPr/>
        </p:nvSpPr>
        <p:spPr>
          <a:xfrm>
            <a:off x="12812750" y="7558901"/>
            <a:ext cx="1728439" cy="56871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4122" y="171415"/>
            <a:ext cx="586597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System Overview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122" y="996449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49014" y="9971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Registration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49014" y="1368313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Username, email, phone, password, OTP preference.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</a:rPr>
              <a:t>OTP secret is generated on successful registration.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365" y="2409009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49013" y="24082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Login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49014" y="283125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OTP is requested once credentials (username, password) 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are verified.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0365" y="3855975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49012" y="395531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OTP Verification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49014" y="4294764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OTP is generated using user’s secure OTP secret.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Time-bound OTP (30 seconds validity) sent via email/SMS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0365" y="5257820"/>
            <a:ext cx="1196816" cy="143625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849011" y="543133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Access Granted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849011" y="5838980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Secure session established</a:t>
            </a:r>
            <a:endParaRPr lang="en-US" sz="18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CEDC558-4737-2280-45E4-79D2B9C333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E9495D9-9507-0AE4-F6C2-F8014930D6C9}"/>
              </a:ext>
            </a:extLst>
          </p:cNvPr>
          <p:cNvSpPr/>
          <p:nvPr/>
        </p:nvSpPr>
        <p:spPr>
          <a:xfrm>
            <a:off x="12790449" y="7660888"/>
            <a:ext cx="1739590" cy="568712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6" name="Image 1" descr="preencoded.png">
            <a:extLst>
              <a:ext uri="{FF2B5EF4-FFF2-40B4-BE49-F238E27FC236}">
                <a16:creationId xmlns:a16="http://schemas.microsoft.com/office/drawing/2014/main" id="{88374067-3A0C-EE46-2466-D1D843A3C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365" y="6712033"/>
            <a:ext cx="1196816" cy="1436251"/>
          </a:xfrm>
          <a:prstGeom prst="rect">
            <a:avLst/>
          </a:prstGeom>
        </p:spPr>
      </p:pic>
      <p:sp>
        <p:nvSpPr>
          <p:cNvPr id="18" name="Text 7">
            <a:extLst>
              <a:ext uri="{FF2B5EF4-FFF2-40B4-BE49-F238E27FC236}">
                <a16:creationId xmlns:a16="http://schemas.microsoft.com/office/drawing/2014/main" id="{07ACA345-BC4A-03CD-B314-3A16984E0890}"/>
              </a:ext>
            </a:extLst>
          </p:cNvPr>
          <p:cNvSpPr/>
          <p:nvPr/>
        </p:nvSpPr>
        <p:spPr>
          <a:xfrm>
            <a:off x="7849010" y="670884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Admin Monitoring</a:t>
            </a:r>
            <a:endParaRPr lang="en-US" sz="2200" dirty="0"/>
          </a:p>
        </p:txBody>
      </p:sp>
      <p:sp>
        <p:nvSpPr>
          <p:cNvPr id="19" name="Text 8">
            <a:extLst>
              <a:ext uri="{FF2B5EF4-FFF2-40B4-BE49-F238E27FC236}">
                <a16:creationId xmlns:a16="http://schemas.microsoft.com/office/drawing/2014/main" id="{821F22B3-AD22-0116-73C1-FF40C2E6F9C1}"/>
              </a:ext>
            </a:extLst>
          </p:cNvPr>
          <p:cNvSpPr/>
          <p:nvPr/>
        </p:nvSpPr>
        <p:spPr>
          <a:xfrm>
            <a:off x="7849014" y="7169330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US" sz="1800" b="0" i="0" u="none" strike="noStrike" baseline="0" dirty="0">
                <a:solidFill>
                  <a:srgbClr val="CAD6DE"/>
                </a:solidFill>
                <a:latin typeface="Cabin" panose="020B0604020202020204" charset="0"/>
              </a:rPr>
              <a:t>The admin/ Superuser panel can manage the users that are registered </a:t>
            </a:r>
          </a:p>
          <a:p>
            <a:pPr algn="l"/>
            <a:r>
              <a:rPr lang="en-US" sz="1800" b="0" i="0" u="none" strike="noStrike" baseline="0" dirty="0">
                <a:solidFill>
                  <a:srgbClr val="CAD6DE"/>
                </a:solidFill>
                <a:latin typeface="Cabin" panose="020B0604020202020204" charset="0"/>
              </a:rPr>
              <a:t>and edit/delete their information </a:t>
            </a:r>
            <a:r>
              <a:rPr lang="en-IN" sz="1800" b="0" i="0" u="none" strike="noStrike" baseline="0" dirty="0">
                <a:solidFill>
                  <a:srgbClr val="CAD6DE"/>
                </a:solidFill>
                <a:latin typeface="Cabin" panose="020B0604020202020204" charset="0"/>
              </a:rPr>
              <a:t>as per requirement.</a:t>
            </a:r>
            <a:endParaRPr lang="en-US" sz="1850" dirty="0">
              <a:solidFill>
                <a:srgbClr val="CAD6DE"/>
              </a:solidFill>
              <a:latin typeface="Cabin" panose="020B060402020202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1675" y="607864"/>
            <a:ext cx="670571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Architecture </a:t>
            </a:r>
          </a:p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</a:t>
            </a:r>
            <a:endParaRPr lang="en-US" sz="44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E8B058F-CCC8-32E2-0C24-04A7FB0FCF04}"/>
              </a:ext>
            </a:extLst>
          </p:cNvPr>
          <p:cNvSpPr/>
          <p:nvPr/>
        </p:nvSpPr>
        <p:spPr>
          <a:xfrm>
            <a:off x="12790449" y="7672039"/>
            <a:ext cx="1739590" cy="481361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5C579A1-D2FB-964A-2F54-0D8CA646F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3376" y="156116"/>
            <a:ext cx="8975349" cy="789506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5634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248504" y="27039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Django Backend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519350" y="3166040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just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Django handles User registration </a:t>
            </a:r>
            <a:r>
              <a:rPr lang="en-US" dirty="0">
                <a:solidFill>
                  <a:schemeClr val="bg1"/>
                </a:solidFill>
                <a:latin typeface="NimbusRomNo9L-Regu"/>
              </a:rPr>
              <a:t>&amp; 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authentication</a:t>
            </a:r>
          </a:p>
          <a:p>
            <a:pPr algn="just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workflows; OTP generation and delivery; </a:t>
            </a:r>
          </a:p>
          <a:p>
            <a:pPr algn="just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Secure</a:t>
            </a:r>
            <a:r>
              <a:rPr lang="en-US" dirty="0">
                <a:solidFill>
                  <a:schemeClr val="bg1"/>
                </a:solidFill>
                <a:latin typeface="NimbusRomNo9L-Regu"/>
              </a:rPr>
              <a:t> 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storage and retrieval of sensitive data; </a:t>
            </a:r>
          </a:p>
          <a:p>
            <a:pPr algn="just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Session management </a:t>
            </a:r>
            <a:r>
              <a:rPr lang="en-IN" sz="1800" b="0" i="0" u="none" strike="noStrike" baseline="0" dirty="0">
                <a:solidFill>
                  <a:schemeClr val="bg1"/>
                </a:solidFill>
                <a:latin typeface="NimbusRomNo9L-Regu"/>
              </a:rPr>
              <a:t>and access control.</a:t>
            </a:r>
            <a:endParaRPr lang="en-US" sz="1850" dirty="0">
              <a:solidFill>
                <a:schemeClr val="bg1"/>
              </a:solidFill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516" y="3183969"/>
            <a:ext cx="358140" cy="4476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41242" y="267801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Database (SQLite)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25938" y="3169016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It stores user records with fields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including: Username, Hashed password, 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AES-encrypted email, phone number and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OTP secret key, OTP delivery preferences</a:t>
            </a:r>
          </a:p>
          <a:p>
            <a:pPr algn="l"/>
            <a:r>
              <a:rPr lang="en-IN" sz="1800" b="0" i="0" u="none" strike="noStrike" baseline="0" dirty="0">
                <a:solidFill>
                  <a:schemeClr val="bg1"/>
                </a:solidFill>
                <a:latin typeface="NimbusRomNo9L-Regu"/>
              </a:rPr>
              <a:t>(email or SMS).</a:t>
            </a:r>
            <a:endParaRPr lang="en-US" sz="1850" dirty="0">
              <a:solidFill>
                <a:schemeClr val="bg1"/>
              </a:solidFill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434388" y="3569732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800" dirty="0"/>
          </a:p>
        </p:txBody>
      </p:sp>
      <p:sp>
        <p:nvSpPr>
          <p:cNvPr id="11" name="Text 6"/>
          <p:cNvSpPr/>
          <p:nvPr/>
        </p:nvSpPr>
        <p:spPr>
          <a:xfrm>
            <a:off x="9941243" y="51381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Encryption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825684" y="5666065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Sensitive user information is encrypted using  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AES before being saved to the database.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Python’s 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NimbusMonL-Regu"/>
              </a:rPr>
              <a:t>cryptography 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library is used for 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Encryption </a:t>
            </a:r>
            <a:r>
              <a:rPr lang="en-IN" sz="1800" b="0" i="0" u="none" strike="noStrike" baseline="0" dirty="0">
                <a:solidFill>
                  <a:schemeClr val="bg1"/>
                </a:solidFill>
                <a:latin typeface="NimbusRomNo9L-Regu"/>
              </a:rPr>
              <a:t>and decryption.</a:t>
            </a:r>
            <a:endParaRPr lang="en-US" sz="1850" dirty="0">
              <a:solidFill>
                <a:schemeClr val="bg1"/>
              </a:solidFill>
            </a:endParaRP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8625" y="5780603"/>
            <a:ext cx="358140" cy="44767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248503" y="496216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OTP Generation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519350" y="5498666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just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The system uses the Python library ‘pyotp‘, which </a:t>
            </a:r>
          </a:p>
          <a:p>
            <a:pPr algn="just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adheres to the TOTP (Time-based OTP algorithm) </a:t>
            </a:r>
          </a:p>
          <a:p>
            <a:pPr algn="just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defined in RFC 6238. Each registered user is assigned </a:t>
            </a:r>
          </a:p>
          <a:p>
            <a:pPr algn="just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a unique OTP secret, a base32-encoded string</a:t>
            </a:r>
            <a:r>
              <a:rPr lang="en-US" dirty="0">
                <a:solidFill>
                  <a:schemeClr val="bg1"/>
                </a:solidFill>
                <a:latin typeface="NimbusRomNo9L-Regu"/>
              </a:rPr>
              <a:t> 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securely </a:t>
            </a:r>
          </a:p>
          <a:p>
            <a:pPr algn="just"/>
            <a:r>
              <a:rPr lang="en-US" sz="1800" b="0" i="0" u="none" strike="noStrike" baseline="0" dirty="0">
                <a:solidFill>
                  <a:schemeClr val="bg1"/>
                </a:solidFill>
                <a:latin typeface="NimbusRomNo9L-Regu"/>
              </a:rPr>
              <a:t>stored in the database.</a:t>
            </a:r>
            <a:endParaRPr lang="en-US" sz="1850" dirty="0">
              <a:solidFill>
                <a:schemeClr val="bg1"/>
              </a:solidFill>
            </a:endParaRPr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37753" y="5394841"/>
            <a:ext cx="358140" cy="44767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60D78B3-65F8-B1A5-748D-BC1CD84CAFED}"/>
              </a:ext>
            </a:extLst>
          </p:cNvPr>
          <p:cNvSpPr/>
          <p:nvPr/>
        </p:nvSpPr>
        <p:spPr>
          <a:xfrm>
            <a:off x="12757428" y="7750098"/>
            <a:ext cx="1783762" cy="38302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1862" y="656392"/>
            <a:ext cx="7473077" cy="1404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 and Future Work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1862" y="2418636"/>
            <a:ext cx="3617237" cy="2790228"/>
          </a:xfrm>
          <a:prstGeom prst="roundRect">
            <a:avLst>
              <a:gd name="adj" fmla="val 1359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560463" y="2657237"/>
            <a:ext cx="3140035" cy="701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Security Achievements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0463" y="3502343"/>
            <a:ext cx="3140035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AES encryption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560463" y="3967758"/>
            <a:ext cx="3140035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Password hashing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560463" y="4433173"/>
            <a:ext cx="3140035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Time-based OTPs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10177701" y="2418636"/>
            <a:ext cx="3617238" cy="2790229"/>
          </a:xfrm>
          <a:prstGeom prst="roundRect">
            <a:avLst>
              <a:gd name="adj" fmla="val 1359"/>
            </a:avLst>
          </a:prstGeom>
          <a:solidFill>
            <a:srgbClr val="304755"/>
          </a:solidFill>
          <a:ln/>
        </p:spPr>
      </p:sp>
      <p:sp>
        <p:nvSpPr>
          <p:cNvPr id="10" name="Text 7"/>
          <p:cNvSpPr/>
          <p:nvPr/>
        </p:nvSpPr>
        <p:spPr>
          <a:xfrm>
            <a:off x="10416302" y="2657237"/>
            <a:ext cx="3140035" cy="701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416302" y="3502343"/>
            <a:ext cx="3140035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Biometric integration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416302" y="3967758"/>
            <a:ext cx="3140035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Push notifications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416302" y="4433173"/>
            <a:ext cx="3140035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</a:rPr>
              <a:t>Integrate with third party </a:t>
            </a:r>
          </a:p>
          <a:p>
            <a:pPr algn="l">
              <a:lnSpc>
                <a:spcPts val="3000"/>
              </a:lnSpc>
              <a:buSzPct val="100000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</a:rPr>
              <a:t>      authentication services</a:t>
            </a:r>
            <a:endParaRPr lang="en-US" sz="1850" dirty="0"/>
          </a:p>
        </p:txBody>
      </p:sp>
      <p:sp>
        <p:nvSpPr>
          <p:cNvPr id="14" name="Shape 11"/>
          <p:cNvSpPr/>
          <p:nvPr/>
        </p:nvSpPr>
        <p:spPr>
          <a:xfrm>
            <a:off x="6321862" y="5292328"/>
            <a:ext cx="7473077" cy="2446618"/>
          </a:xfrm>
          <a:prstGeom prst="roundRect">
            <a:avLst>
              <a:gd name="adj" fmla="val 1568"/>
            </a:avLst>
          </a:prstGeom>
          <a:solidFill>
            <a:srgbClr val="304755"/>
          </a:solidFill>
          <a:ln/>
        </p:spPr>
      </p:sp>
      <p:sp>
        <p:nvSpPr>
          <p:cNvPr id="15" name="Text 12"/>
          <p:cNvSpPr/>
          <p:nvPr/>
        </p:nvSpPr>
        <p:spPr>
          <a:xfrm>
            <a:off x="6560463" y="5530929"/>
            <a:ext cx="3751421" cy="350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</a:rPr>
              <a:t>Conclusion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6560463" y="6003936"/>
            <a:ext cx="6995874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IN" sz="1850" b="0" i="0" u="none" strike="noStrike" baseline="0" dirty="0">
                <a:solidFill>
                  <a:srgbClr val="CAD6DE"/>
                </a:solidFill>
                <a:latin typeface="Cabin" panose="020B0604020202020204" charset="0"/>
              </a:rPr>
              <a:t>This project </a:t>
            </a:r>
            <a:r>
              <a:rPr lang="en-US" sz="1850" b="0" i="0" u="none" strike="noStrike" baseline="0" dirty="0">
                <a:solidFill>
                  <a:srgbClr val="CAD6DE"/>
                </a:solidFill>
                <a:latin typeface="Cabin" panose="020B0604020202020204" charset="0"/>
              </a:rPr>
              <a:t>demonstrates secure web development practices &amp; can be </a:t>
            </a:r>
          </a:p>
          <a:p>
            <a:pPr algn="l"/>
            <a:r>
              <a:rPr lang="en-US" sz="1850" b="0" i="0" u="none" strike="noStrike" baseline="0" dirty="0">
                <a:solidFill>
                  <a:srgbClr val="CAD6DE"/>
                </a:solidFill>
                <a:latin typeface="Cabin" panose="020B0604020202020204" charset="0"/>
              </a:rPr>
              <a:t>extended to real world applications as it has 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Adaptable architecture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6560463" y="6853031"/>
            <a:ext cx="6995874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User privacy focus</a:t>
            </a:r>
            <a:endParaRPr lang="en-US" sz="1850" dirty="0"/>
          </a:p>
        </p:txBody>
      </p:sp>
      <p:sp>
        <p:nvSpPr>
          <p:cNvPr id="18" name="Text 15"/>
          <p:cNvSpPr/>
          <p:nvPr/>
        </p:nvSpPr>
        <p:spPr>
          <a:xfrm>
            <a:off x="6560463" y="7264003"/>
            <a:ext cx="6995874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integrity priority</a:t>
            </a:r>
            <a:endParaRPr lang="en-US" sz="18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9FCBF6-2D39-CF93-261B-5F7A41DB624C}"/>
              </a:ext>
            </a:extLst>
          </p:cNvPr>
          <p:cNvSpPr/>
          <p:nvPr/>
        </p:nvSpPr>
        <p:spPr>
          <a:xfrm>
            <a:off x="12857356" y="7738946"/>
            <a:ext cx="1683834" cy="401444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F7A980-BADE-0BBA-B759-391B2D3C2242}"/>
              </a:ext>
            </a:extLst>
          </p:cNvPr>
          <p:cNvSpPr/>
          <p:nvPr/>
        </p:nvSpPr>
        <p:spPr>
          <a:xfrm>
            <a:off x="12756995" y="7716644"/>
            <a:ext cx="1873405" cy="434897"/>
          </a:xfrm>
          <a:prstGeom prst="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F86D0A-0387-3C5E-E49F-1ACFEABFE0BF}"/>
              </a:ext>
            </a:extLst>
          </p:cNvPr>
          <p:cNvSpPr txBox="1"/>
          <p:nvPr/>
        </p:nvSpPr>
        <p:spPr>
          <a:xfrm>
            <a:off x="3743549" y="2583498"/>
            <a:ext cx="714330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9600" dirty="0">
                <a:solidFill>
                  <a:srgbClr val="CAD6DE"/>
                </a:solidFill>
                <a:latin typeface="Cabin" panose="020B060402020202020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59750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411</Words>
  <Application>Microsoft Office PowerPoint</Application>
  <PresentationFormat>Custom</PresentationFormat>
  <Paragraphs>92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Cabin</vt:lpstr>
      <vt:lpstr>NimbusRomNo9L-Regu</vt:lpstr>
      <vt:lpstr>Arial</vt:lpstr>
      <vt:lpstr>Cabin Bold</vt:lpstr>
      <vt:lpstr>Unbounded</vt:lpstr>
      <vt:lpstr>NimbusMonL-Regu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SHREOSHI SAHAROY</cp:lastModifiedBy>
  <cp:revision>3</cp:revision>
  <dcterms:created xsi:type="dcterms:W3CDTF">2025-04-16T10:18:46Z</dcterms:created>
  <dcterms:modified xsi:type="dcterms:W3CDTF">2025-04-16T16:21:31Z</dcterms:modified>
</cp:coreProperties>
</file>